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8" r:id="rId2"/>
  </p:sldIdLst>
  <p:sldSz cx="7562850" cy="10688638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9769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9538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49308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99077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488466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986159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483853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981546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2" autoAdjust="0"/>
    <p:restoredTop sz="94685"/>
  </p:normalViewPr>
  <p:slideViewPr>
    <p:cSldViewPr snapToGrid="0">
      <p:cViewPr varScale="1">
        <p:scale>
          <a:sx n="70" d="100"/>
          <a:sy n="70" d="100"/>
        </p:scale>
        <p:origin x="358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202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22.06.2023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516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69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8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0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7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466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59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853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546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CCA45A-E173-B741-AA40-2704374C9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5" y="3969"/>
            <a:ext cx="7556500" cy="106807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</p:sldLayoutIdLst>
  <p:transition>
    <p:wipe dir="r"/>
  </p:transition>
  <p:hf sldNum="0" hdr="0" dt="0"/>
  <p:txStyles>
    <p:titleStyle>
      <a:lvl1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97693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95387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493080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990773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1058" indent="-311058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36172" indent="-300690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200">
          <a:solidFill>
            <a:schemeClr val="tx1"/>
          </a:solidFill>
          <a:latin typeface="+mn-lt"/>
        </a:defRPr>
      </a:lvl2pPr>
      <a:lvl3pPr marL="1245962" indent="-31278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762663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200">
          <a:solidFill>
            <a:schemeClr val="tx1"/>
          </a:solidFill>
          <a:latin typeface="+mn-lt"/>
        </a:defRPr>
      </a:lvl4pPr>
      <a:lvl5pPr marL="2279367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5pPr>
      <a:lvl6pPr marL="2777060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6pPr>
      <a:lvl7pPr marL="3274753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7pPr>
      <a:lvl8pPr marL="3772446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8pPr>
      <a:lvl9pPr marL="4270139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9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87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080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77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466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159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85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546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 idx="4294967295"/>
          </p:nvPr>
        </p:nvSpPr>
        <p:spPr>
          <a:xfrm>
            <a:off x="541065" y="519783"/>
            <a:ext cx="2492817" cy="49500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600" dirty="0">
                <a:solidFill>
                  <a:schemeClr val="bg1"/>
                </a:solidFill>
              </a:rPr>
              <a:t>Syngenta Pension Fund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dirty="0">
                <a:solidFill>
                  <a:schemeClr val="bg1"/>
                </a:solidFill>
              </a:rPr>
              <a:t>Switzerland</a:t>
            </a:r>
            <a:br>
              <a:rPr lang="en-GB" dirty="0"/>
            </a:br>
            <a:endParaRPr lang="de-CH" dirty="0"/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9D84E5C1-DA83-504E-9ECF-5C62C9046431}"/>
              </a:ext>
            </a:extLst>
          </p:cNvPr>
          <p:cNvSpPr txBox="1">
            <a:spLocks/>
          </p:cNvSpPr>
          <p:nvPr/>
        </p:nvSpPr>
        <p:spPr>
          <a:xfrm>
            <a:off x="541065" y="1157437"/>
            <a:ext cx="3367853" cy="1077742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GB" sz="3500" b="0" kern="0" spc="-100" dirty="0">
                <a:solidFill>
                  <a:schemeClr val="bg1"/>
                </a:solidFill>
              </a:rPr>
              <a:t>Key figures on the Year 2022</a:t>
            </a: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B087850D-1990-5640-A15A-CDB1778E3311}"/>
              </a:ext>
            </a:extLst>
          </p:cNvPr>
          <p:cNvSpPr txBox="1">
            <a:spLocks/>
          </p:cNvSpPr>
          <p:nvPr/>
        </p:nvSpPr>
        <p:spPr>
          <a:xfrm rot="20254544">
            <a:off x="4728175" y="2581135"/>
            <a:ext cx="2896011" cy="331708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1500" kern="0" dirty="0">
                <a:solidFill>
                  <a:schemeClr val="accent4"/>
                </a:solidFill>
              </a:rPr>
              <a:t>Number of pension recipients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1D53D29D-1E68-3441-ACC2-64D4D9FC2899}"/>
              </a:ext>
            </a:extLst>
          </p:cNvPr>
          <p:cNvSpPr txBox="1">
            <a:spLocks/>
          </p:cNvSpPr>
          <p:nvPr/>
        </p:nvSpPr>
        <p:spPr>
          <a:xfrm>
            <a:off x="6043446" y="2784619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500" kern="0" spc="-200" dirty="0">
                <a:solidFill>
                  <a:schemeClr val="accent4"/>
                </a:solidFill>
              </a:rPr>
              <a:t>1854</a:t>
            </a:r>
          </a:p>
        </p:txBody>
      </p:sp>
      <p:sp>
        <p:nvSpPr>
          <p:cNvPr id="8" name="Titel 2">
            <a:extLst>
              <a:ext uri="{FF2B5EF4-FFF2-40B4-BE49-F238E27FC236}">
                <a16:creationId xmlns:a16="http://schemas.microsoft.com/office/drawing/2014/main" id="{6D2845A9-A1B3-D447-B9DE-B8544FA815EF}"/>
              </a:ext>
            </a:extLst>
          </p:cNvPr>
          <p:cNvSpPr txBox="1">
            <a:spLocks/>
          </p:cNvSpPr>
          <p:nvPr/>
        </p:nvSpPr>
        <p:spPr>
          <a:xfrm>
            <a:off x="5614032" y="4740648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500" kern="0" spc="-200" dirty="0">
                <a:solidFill>
                  <a:schemeClr val="bg1"/>
                </a:solidFill>
              </a:rPr>
              <a:t>2831m</a:t>
            </a: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BEB6E2AC-79C9-F643-83ED-C1DCD9841DB4}"/>
              </a:ext>
            </a:extLst>
          </p:cNvPr>
          <p:cNvSpPr txBox="1">
            <a:spLocks/>
          </p:cNvSpPr>
          <p:nvPr/>
        </p:nvSpPr>
        <p:spPr>
          <a:xfrm>
            <a:off x="5641214" y="4553167"/>
            <a:ext cx="1932269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schemeClr val="bg1"/>
                </a:solidFill>
              </a:rPr>
              <a:t>Assets in CHF</a:t>
            </a:r>
          </a:p>
        </p:txBody>
      </p:sp>
      <p:sp>
        <p:nvSpPr>
          <p:cNvPr id="10" name="Titel 2">
            <a:extLst>
              <a:ext uri="{FF2B5EF4-FFF2-40B4-BE49-F238E27FC236}">
                <a16:creationId xmlns:a16="http://schemas.microsoft.com/office/drawing/2014/main" id="{282BEE84-1E8B-D149-86B8-904659697A98}"/>
              </a:ext>
            </a:extLst>
          </p:cNvPr>
          <p:cNvSpPr txBox="1">
            <a:spLocks/>
          </p:cNvSpPr>
          <p:nvPr/>
        </p:nvSpPr>
        <p:spPr>
          <a:xfrm rot="16200000">
            <a:off x="5469802" y="8490318"/>
            <a:ext cx="1847010" cy="224850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GB" sz="1500" kern="0" dirty="0">
                <a:solidFill>
                  <a:schemeClr val="bg1"/>
                </a:solidFill>
              </a:rPr>
              <a:t> Discount rate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1A29FE3A-31A1-1042-AB74-5075393F2B86}"/>
              </a:ext>
            </a:extLst>
          </p:cNvPr>
          <p:cNvSpPr txBox="1">
            <a:spLocks/>
          </p:cNvSpPr>
          <p:nvPr/>
        </p:nvSpPr>
        <p:spPr>
          <a:xfrm>
            <a:off x="3943114" y="7679238"/>
            <a:ext cx="1932269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schemeClr val="accent2"/>
                </a:solidFill>
              </a:rPr>
              <a:t>Funding ratio</a:t>
            </a:r>
          </a:p>
        </p:txBody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FEA77717-8BD8-4849-A41E-07730FEB15D6}"/>
              </a:ext>
            </a:extLst>
          </p:cNvPr>
          <p:cNvSpPr txBox="1">
            <a:spLocks/>
          </p:cNvSpPr>
          <p:nvPr/>
        </p:nvSpPr>
        <p:spPr>
          <a:xfrm>
            <a:off x="3908918" y="7863400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accent2"/>
                </a:solidFill>
              </a:rPr>
              <a:t>109.6</a:t>
            </a:r>
            <a:r>
              <a:rPr lang="en-GB" sz="2000" kern="0" spc="-200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723211E-BBBD-CE40-B1AD-11AA176A34B0}"/>
              </a:ext>
            </a:extLst>
          </p:cNvPr>
          <p:cNvSpPr txBox="1">
            <a:spLocks/>
          </p:cNvSpPr>
          <p:nvPr/>
        </p:nvSpPr>
        <p:spPr>
          <a:xfrm>
            <a:off x="539860" y="5436542"/>
            <a:ext cx="1932269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schemeClr val="bg1"/>
                </a:solidFill>
              </a:rPr>
              <a:t>Investment</a:t>
            </a:r>
            <a:br>
              <a:rPr lang="en-GB" sz="1500" kern="0" dirty="0">
                <a:solidFill>
                  <a:schemeClr val="bg1"/>
                </a:solidFill>
              </a:rPr>
            </a:br>
            <a:r>
              <a:rPr lang="en-GB" sz="1500" kern="0" dirty="0">
                <a:solidFill>
                  <a:schemeClr val="bg1"/>
                </a:solidFill>
              </a:rPr>
              <a:t>performance</a:t>
            </a:r>
          </a:p>
        </p:txBody>
      </p:sp>
      <p:sp>
        <p:nvSpPr>
          <p:cNvPr id="14" name="Titel 2">
            <a:extLst>
              <a:ext uri="{FF2B5EF4-FFF2-40B4-BE49-F238E27FC236}">
                <a16:creationId xmlns:a16="http://schemas.microsoft.com/office/drawing/2014/main" id="{7C3DC19C-27CC-8344-996F-87329416ECA3}"/>
              </a:ext>
            </a:extLst>
          </p:cNvPr>
          <p:cNvSpPr txBox="1">
            <a:spLocks/>
          </p:cNvSpPr>
          <p:nvPr/>
        </p:nvSpPr>
        <p:spPr>
          <a:xfrm>
            <a:off x="539860" y="5871659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- 8.5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D96C148-94F4-DD4B-902F-2A73508DA2C7}"/>
              </a:ext>
            </a:extLst>
          </p:cNvPr>
          <p:cNvSpPr txBox="1">
            <a:spLocks/>
          </p:cNvSpPr>
          <p:nvPr/>
        </p:nvSpPr>
        <p:spPr>
          <a:xfrm>
            <a:off x="5278372" y="6655294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3600" kern="0" spc="-200">
                <a:solidFill>
                  <a:schemeClr val="bg1"/>
                </a:solidFill>
              </a:rPr>
              <a:t>1</a:t>
            </a:r>
            <a:r>
              <a:rPr lang="en-GB" sz="2000" kern="0" spc="-200">
                <a:solidFill>
                  <a:schemeClr val="bg1"/>
                </a:solidFill>
              </a:rPr>
              <a:t>%</a:t>
            </a:r>
            <a:endParaRPr lang="en-GB" sz="2000" kern="0" spc="-200" dirty="0">
              <a:solidFill>
                <a:schemeClr val="bg1"/>
              </a:solidFill>
            </a:endParaRPr>
          </a:p>
        </p:txBody>
      </p:sp>
      <p:sp>
        <p:nvSpPr>
          <p:cNvPr id="16" name="Titel 2">
            <a:extLst>
              <a:ext uri="{FF2B5EF4-FFF2-40B4-BE49-F238E27FC236}">
                <a16:creationId xmlns:a16="http://schemas.microsoft.com/office/drawing/2014/main" id="{801F0BB4-0931-C148-9751-971128D6442E}"/>
              </a:ext>
            </a:extLst>
          </p:cNvPr>
          <p:cNvSpPr txBox="1">
            <a:spLocks/>
          </p:cNvSpPr>
          <p:nvPr/>
        </p:nvSpPr>
        <p:spPr>
          <a:xfrm>
            <a:off x="539860" y="6570485"/>
            <a:ext cx="1932269" cy="1077742"/>
          </a:xfrm>
          <a:prstGeom prst="rect">
            <a:avLst/>
          </a:prstGeom>
        </p:spPr>
        <p:txBody>
          <a:bodyPr lIns="0" tIns="0" rIns="0" bIns="0" anchor="b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schemeClr val="bg1"/>
                </a:solidFill>
              </a:rPr>
              <a:t>Interest rate </a:t>
            </a:r>
            <a:br>
              <a:rPr lang="en-GB" sz="1500" kern="0" dirty="0">
                <a:solidFill>
                  <a:schemeClr val="bg1"/>
                </a:solidFill>
              </a:rPr>
            </a:br>
            <a:r>
              <a:rPr lang="en-GB" sz="1500" kern="0" dirty="0">
                <a:solidFill>
                  <a:schemeClr val="bg1"/>
                </a:solidFill>
              </a:rPr>
              <a:t>upon retirement savings for </a:t>
            </a:r>
            <a:br>
              <a:rPr lang="en-GB" sz="1500" kern="0" dirty="0">
                <a:solidFill>
                  <a:schemeClr val="bg1"/>
                </a:solidFill>
              </a:rPr>
            </a:br>
            <a:r>
              <a:rPr lang="en-GB" sz="1500" kern="0" dirty="0">
                <a:solidFill>
                  <a:schemeClr val="bg1"/>
                </a:solidFill>
              </a:rPr>
              <a:t>active members </a:t>
            </a: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72F3AA9D-61D4-B147-89AD-27F3B7B70E3C}"/>
              </a:ext>
            </a:extLst>
          </p:cNvPr>
          <p:cNvSpPr txBox="1">
            <a:spLocks/>
          </p:cNvSpPr>
          <p:nvPr/>
        </p:nvSpPr>
        <p:spPr>
          <a:xfrm>
            <a:off x="539860" y="7667080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1.5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8" name="Titel 2">
            <a:extLst>
              <a:ext uri="{FF2B5EF4-FFF2-40B4-BE49-F238E27FC236}">
                <a16:creationId xmlns:a16="http://schemas.microsoft.com/office/drawing/2014/main" id="{28EBED6E-4B26-6740-BBFC-2449760255EE}"/>
              </a:ext>
            </a:extLst>
          </p:cNvPr>
          <p:cNvSpPr txBox="1">
            <a:spLocks/>
          </p:cNvSpPr>
          <p:nvPr/>
        </p:nvSpPr>
        <p:spPr>
          <a:xfrm>
            <a:off x="2815290" y="2442250"/>
            <a:ext cx="2352133" cy="1077742"/>
          </a:xfrm>
          <a:prstGeom prst="rect">
            <a:avLst/>
          </a:prstGeom>
        </p:spPr>
        <p:txBody>
          <a:bodyPr lIns="0" tIns="0" rIns="0" bIns="0" anchor="b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>
                <a:solidFill>
                  <a:schemeClr val="bg1"/>
                </a:solidFill>
              </a:rPr>
              <a:t>Number of </a:t>
            </a:r>
            <a:br>
              <a:rPr lang="en-GB" sz="1500" kern="0" dirty="0">
                <a:solidFill>
                  <a:schemeClr val="bg1"/>
                </a:solidFill>
              </a:rPr>
            </a:br>
            <a:r>
              <a:rPr lang="en-GB" sz="1500" kern="0" dirty="0">
                <a:solidFill>
                  <a:schemeClr val="bg1"/>
                </a:solidFill>
              </a:rPr>
              <a:t>active members</a:t>
            </a:r>
          </a:p>
        </p:txBody>
      </p:sp>
      <p:sp>
        <p:nvSpPr>
          <p:cNvPr id="19" name="Titel 2">
            <a:extLst>
              <a:ext uri="{FF2B5EF4-FFF2-40B4-BE49-F238E27FC236}">
                <a16:creationId xmlns:a16="http://schemas.microsoft.com/office/drawing/2014/main" id="{25EE9420-4EF7-E44A-AC60-5F095428833D}"/>
              </a:ext>
            </a:extLst>
          </p:cNvPr>
          <p:cNvSpPr txBox="1">
            <a:spLocks/>
          </p:cNvSpPr>
          <p:nvPr/>
        </p:nvSpPr>
        <p:spPr>
          <a:xfrm>
            <a:off x="2809375" y="3538845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3292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55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Landscape_Template</vt:lpstr>
      <vt:lpstr>Syngenta Pension Fund Switzerland </vt:lpstr>
    </vt:vector>
  </TitlesOfParts>
  <Company>Syngenta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u144011</dc:creator>
  <cp:lastModifiedBy>Aebin Liliane CHBS</cp:lastModifiedBy>
  <cp:revision>20</cp:revision>
  <cp:lastPrinted>2023-03-30T11:15:46Z</cp:lastPrinted>
  <dcterms:created xsi:type="dcterms:W3CDTF">2010-09-17T08:33:38Z</dcterms:created>
  <dcterms:modified xsi:type="dcterms:W3CDTF">2023-06-22T09:28:17Z</dcterms:modified>
</cp:coreProperties>
</file>