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sldIdLst>
    <p:sldId id="258" r:id="rId2"/>
  </p:sldIdLst>
  <p:sldSz cx="7562850" cy="10688638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97693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95387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49308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990773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488466" algn="l" defTabSz="99538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6pPr>
    <a:lvl7pPr marL="2986159" algn="l" defTabSz="99538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7pPr>
    <a:lvl8pPr marL="3483853" algn="l" defTabSz="99538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8pPr>
    <a:lvl9pPr marL="3981546" algn="l" defTabSz="995387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2" autoAdjust="0"/>
    <p:restoredTop sz="94685"/>
  </p:normalViewPr>
  <p:slideViewPr>
    <p:cSldViewPr snapToGrid="0">
      <p:cViewPr varScale="1">
        <p:scale>
          <a:sx n="70" d="100"/>
          <a:sy n="70" d="100"/>
        </p:scale>
        <p:origin x="358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202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fld id="{1CD21647-3907-48F4-8324-BD5C5AE4467A}" type="datetimeFigureOut">
              <a:rPr lang="de-DE"/>
              <a:pPr>
                <a:defRPr/>
              </a:pPr>
              <a:t>22.06.2023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C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spcAft>
                <a:spcPts val="600"/>
              </a:spcAft>
              <a:defRPr sz="1200"/>
            </a:lvl1pPr>
          </a:lstStyle>
          <a:p>
            <a:pPr>
              <a:defRPr/>
            </a:pPr>
            <a:fld id="{201A48D2-05E1-427F-86AE-0CBA5B27E11C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5164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69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38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08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77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466" algn="l" defTabSz="9953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159" algn="l" defTabSz="9953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3853" algn="l" defTabSz="9953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1546" algn="l" defTabSz="99538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82800" y="744538"/>
            <a:ext cx="26320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1A48D2-05E1-427F-86AE-0CBA5B27E11C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CCA45A-E173-B741-AA40-2704374C95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75" y="3969"/>
            <a:ext cx="7556500" cy="106807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777" r:id="rId1"/>
    <p:sldLayoutId id="2147484757" r:id="rId2"/>
  </p:sldLayoutIdLst>
  <p:transition>
    <p:wipe dir="r"/>
  </p:transition>
  <p:hf sldNum="0" hdr="0" dt="0"/>
  <p:txStyles>
    <p:titleStyle>
      <a:lvl1pPr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97693"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95387"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493080"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990773" algn="l" defTabSz="104204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1058" indent="-311058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●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36172" indent="-300690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200">
          <a:solidFill>
            <a:schemeClr val="tx1"/>
          </a:solidFill>
          <a:latin typeface="+mn-lt"/>
        </a:defRPr>
      </a:lvl2pPr>
      <a:lvl3pPr marL="1245962" indent="-31278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3pPr>
      <a:lvl4pPr marL="1762663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Font typeface="Arial" charset="0"/>
        <a:buChar char="-"/>
        <a:defRPr sz="2200">
          <a:solidFill>
            <a:schemeClr val="tx1"/>
          </a:solidFill>
          <a:latin typeface="+mn-lt"/>
        </a:defRPr>
      </a:lvl4pPr>
      <a:lvl5pPr marL="2279367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5pPr>
      <a:lvl6pPr marL="2777060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6pPr>
      <a:lvl7pPr marL="3274753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7pPr>
      <a:lvl8pPr marL="3772446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8pPr>
      <a:lvl9pPr marL="4270139" indent="-321427" algn="l" defTabSz="1042046" rtl="0" eaLnBrk="1" fontAlgn="base" hangingPunct="1">
        <a:spcBef>
          <a:spcPct val="0"/>
        </a:spcBef>
        <a:spcAft>
          <a:spcPct val="2500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693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87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080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773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466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159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853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546" algn="l" defTabSz="99538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 sz="quarter" idx="4294967295"/>
          </p:nvPr>
        </p:nvSpPr>
        <p:spPr>
          <a:xfrm>
            <a:off x="541065" y="519783"/>
            <a:ext cx="2492817" cy="49500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600" dirty="0">
                <a:solidFill>
                  <a:schemeClr val="bg1"/>
                </a:solidFill>
              </a:rPr>
              <a:t>Pensionskasse Syngenta</a:t>
            </a:r>
            <a:br>
              <a:rPr lang="en-GB" sz="1600" dirty="0">
                <a:solidFill>
                  <a:schemeClr val="bg1"/>
                </a:solidFill>
              </a:rPr>
            </a:br>
            <a:br>
              <a:rPr lang="en-GB" dirty="0"/>
            </a:br>
            <a:endParaRPr lang="de-CH" dirty="0"/>
          </a:p>
        </p:txBody>
      </p:sp>
      <p:sp>
        <p:nvSpPr>
          <p:cNvPr id="5" name="Titel 2">
            <a:extLst>
              <a:ext uri="{FF2B5EF4-FFF2-40B4-BE49-F238E27FC236}">
                <a16:creationId xmlns:a16="http://schemas.microsoft.com/office/drawing/2014/main" id="{9D84E5C1-DA83-504E-9ECF-5C62C9046431}"/>
              </a:ext>
            </a:extLst>
          </p:cNvPr>
          <p:cNvSpPr txBox="1">
            <a:spLocks/>
          </p:cNvSpPr>
          <p:nvPr/>
        </p:nvSpPr>
        <p:spPr>
          <a:xfrm>
            <a:off x="444813" y="884723"/>
            <a:ext cx="3694051" cy="1077742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en-GB" sz="3500" b="0" kern="0" spc="-100" dirty="0" err="1">
                <a:solidFill>
                  <a:schemeClr val="bg1"/>
                </a:solidFill>
              </a:rPr>
              <a:t>Kennzahlen</a:t>
            </a:r>
            <a:r>
              <a:rPr lang="en-GB" sz="3500" b="0" kern="0" spc="-100" dirty="0">
                <a:solidFill>
                  <a:schemeClr val="bg1"/>
                </a:solidFill>
              </a:rPr>
              <a:t> für das </a:t>
            </a:r>
            <a:r>
              <a:rPr lang="en-GB" sz="3500" b="0" kern="0" spc="-100" dirty="0" err="1">
                <a:solidFill>
                  <a:schemeClr val="bg1"/>
                </a:solidFill>
              </a:rPr>
              <a:t>Geschäftsjahr</a:t>
            </a:r>
            <a:r>
              <a:rPr lang="en-GB" sz="3500" b="0" kern="0" spc="-100" dirty="0">
                <a:solidFill>
                  <a:schemeClr val="bg1"/>
                </a:solidFill>
              </a:rPr>
              <a:t> 2022</a:t>
            </a:r>
          </a:p>
        </p:txBody>
      </p:sp>
      <p:sp>
        <p:nvSpPr>
          <p:cNvPr id="6" name="Titel 2">
            <a:extLst>
              <a:ext uri="{FF2B5EF4-FFF2-40B4-BE49-F238E27FC236}">
                <a16:creationId xmlns:a16="http://schemas.microsoft.com/office/drawing/2014/main" id="{B087850D-1990-5640-A15A-CDB1778E3311}"/>
              </a:ext>
            </a:extLst>
          </p:cNvPr>
          <p:cNvSpPr txBox="1">
            <a:spLocks/>
          </p:cNvSpPr>
          <p:nvPr/>
        </p:nvSpPr>
        <p:spPr>
          <a:xfrm rot="20254544">
            <a:off x="5056012" y="2626106"/>
            <a:ext cx="2146896" cy="380825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GB" sz="1500" kern="0" dirty="0" err="1">
                <a:solidFill>
                  <a:schemeClr val="accent4"/>
                </a:solidFill>
              </a:rPr>
              <a:t>Anzahl</a:t>
            </a:r>
            <a:r>
              <a:rPr lang="en-GB" sz="1500" kern="0" dirty="0">
                <a:solidFill>
                  <a:schemeClr val="accent4"/>
                </a:solidFill>
              </a:rPr>
              <a:t> </a:t>
            </a:r>
            <a:r>
              <a:rPr lang="en-GB" sz="1500" kern="0" dirty="0" err="1">
                <a:solidFill>
                  <a:schemeClr val="accent4"/>
                </a:solidFill>
              </a:rPr>
              <a:t>Rentenbezüger</a:t>
            </a:r>
            <a:endParaRPr lang="en-GB" sz="1500" kern="0" dirty="0">
              <a:solidFill>
                <a:schemeClr val="accent4"/>
              </a:solidFill>
            </a:endParaRPr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1D53D29D-1E68-3441-ACC2-64D4D9FC2899}"/>
              </a:ext>
            </a:extLst>
          </p:cNvPr>
          <p:cNvSpPr txBox="1">
            <a:spLocks/>
          </p:cNvSpPr>
          <p:nvPr/>
        </p:nvSpPr>
        <p:spPr>
          <a:xfrm>
            <a:off x="6043446" y="2784619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500" kern="0" spc="-200" dirty="0">
                <a:solidFill>
                  <a:schemeClr val="accent4"/>
                </a:solidFill>
              </a:rPr>
              <a:t>1854</a:t>
            </a:r>
          </a:p>
        </p:txBody>
      </p:sp>
      <p:sp>
        <p:nvSpPr>
          <p:cNvPr id="8" name="Titel 2">
            <a:extLst>
              <a:ext uri="{FF2B5EF4-FFF2-40B4-BE49-F238E27FC236}">
                <a16:creationId xmlns:a16="http://schemas.microsoft.com/office/drawing/2014/main" id="{6D2845A9-A1B3-D447-B9DE-B8544FA815EF}"/>
              </a:ext>
            </a:extLst>
          </p:cNvPr>
          <p:cNvSpPr txBox="1">
            <a:spLocks/>
          </p:cNvSpPr>
          <p:nvPr/>
        </p:nvSpPr>
        <p:spPr>
          <a:xfrm>
            <a:off x="4982981" y="4740648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500" kern="0" spc="-200" dirty="0">
                <a:solidFill>
                  <a:schemeClr val="bg1"/>
                </a:solidFill>
              </a:rPr>
              <a:t>2831 Mio.</a:t>
            </a:r>
          </a:p>
        </p:txBody>
      </p:sp>
      <p:sp>
        <p:nvSpPr>
          <p:cNvPr id="9" name="Titel 2">
            <a:extLst>
              <a:ext uri="{FF2B5EF4-FFF2-40B4-BE49-F238E27FC236}">
                <a16:creationId xmlns:a16="http://schemas.microsoft.com/office/drawing/2014/main" id="{BEB6E2AC-79C9-F643-83ED-C1DCD9841DB4}"/>
              </a:ext>
            </a:extLst>
          </p:cNvPr>
          <p:cNvSpPr txBox="1">
            <a:spLocks/>
          </p:cNvSpPr>
          <p:nvPr/>
        </p:nvSpPr>
        <p:spPr>
          <a:xfrm>
            <a:off x="5042822" y="4553167"/>
            <a:ext cx="1932269" cy="231297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1500" kern="0" dirty="0" err="1">
                <a:solidFill>
                  <a:schemeClr val="bg1"/>
                </a:solidFill>
              </a:rPr>
              <a:t>Bilanzsumme</a:t>
            </a:r>
            <a:r>
              <a:rPr lang="en-GB" sz="1500" kern="0" dirty="0">
                <a:solidFill>
                  <a:schemeClr val="bg1"/>
                </a:solidFill>
              </a:rPr>
              <a:t> CHF</a:t>
            </a:r>
          </a:p>
        </p:txBody>
      </p:sp>
      <p:sp>
        <p:nvSpPr>
          <p:cNvPr id="10" name="Titel 2">
            <a:extLst>
              <a:ext uri="{FF2B5EF4-FFF2-40B4-BE49-F238E27FC236}">
                <a16:creationId xmlns:a16="http://schemas.microsoft.com/office/drawing/2014/main" id="{282BEE84-1E8B-D149-86B8-904659697A98}"/>
              </a:ext>
            </a:extLst>
          </p:cNvPr>
          <p:cNvSpPr txBox="1">
            <a:spLocks/>
          </p:cNvSpPr>
          <p:nvPr/>
        </p:nvSpPr>
        <p:spPr>
          <a:xfrm rot="16200000">
            <a:off x="5371643" y="8400589"/>
            <a:ext cx="2014620" cy="246901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en-GB" sz="1500" kern="0" dirty="0">
                <a:solidFill>
                  <a:schemeClr val="bg1"/>
                </a:solidFill>
              </a:rPr>
              <a:t> </a:t>
            </a:r>
            <a:r>
              <a:rPr lang="en-GB" sz="1500" kern="0" dirty="0" err="1">
                <a:solidFill>
                  <a:schemeClr val="bg1"/>
                </a:solidFill>
              </a:rPr>
              <a:t>Technischer</a:t>
            </a:r>
            <a:r>
              <a:rPr lang="en-GB" sz="1500" kern="0" dirty="0">
                <a:solidFill>
                  <a:schemeClr val="bg1"/>
                </a:solidFill>
              </a:rPr>
              <a:t> Zins               </a:t>
            </a:r>
          </a:p>
        </p:txBody>
      </p:sp>
      <p:sp>
        <p:nvSpPr>
          <p:cNvPr id="11" name="Titel 2">
            <a:extLst>
              <a:ext uri="{FF2B5EF4-FFF2-40B4-BE49-F238E27FC236}">
                <a16:creationId xmlns:a16="http://schemas.microsoft.com/office/drawing/2014/main" id="{1A29FE3A-31A1-1042-AB74-5075393F2B86}"/>
              </a:ext>
            </a:extLst>
          </p:cNvPr>
          <p:cNvSpPr txBox="1">
            <a:spLocks/>
          </p:cNvSpPr>
          <p:nvPr/>
        </p:nvSpPr>
        <p:spPr>
          <a:xfrm>
            <a:off x="3943114" y="7679238"/>
            <a:ext cx="1932269" cy="231297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1500" kern="0" dirty="0" err="1">
                <a:solidFill>
                  <a:schemeClr val="accent2"/>
                </a:solidFill>
              </a:rPr>
              <a:t>Deckungsgrad</a:t>
            </a:r>
            <a:endParaRPr lang="en-GB" sz="1500" kern="0" dirty="0">
              <a:solidFill>
                <a:schemeClr val="accent2"/>
              </a:solidFill>
            </a:endParaRPr>
          </a:p>
        </p:txBody>
      </p:sp>
      <p:sp>
        <p:nvSpPr>
          <p:cNvPr id="12" name="Titel 2">
            <a:extLst>
              <a:ext uri="{FF2B5EF4-FFF2-40B4-BE49-F238E27FC236}">
                <a16:creationId xmlns:a16="http://schemas.microsoft.com/office/drawing/2014/main" id="{FEA77717-8BD8-4849-A41E-07730FEB15D6}"/>
              </a:ext>
            </a:extLst>
          </p:cNvPr>
          <p:cNvSpPr txBox="1">
            <a:spLocks/>
          </p:cNvSpPr>
          <p:nvPr/>
        </p:nvSpPr>
        <p:spPr>
          <a:xfrm>
            <a:off x="3908918" y="7863400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300" kern="0" spc="-200" dirty="0">
                <a:solidFill>
                  <a:schemeClr val="accent2"/>
                </a:solidFill>
              </a:rPr>
              <a:t>109,6</a:t>
            </a:r>
            <a:r>
              <a:rPr lang="en-GB" sz="2000" kern="0" spc="-200" dirty="0">
                <a:solidFill>
                  <a:schemeClr val="accent2"/>
                </a:solidFill>
              </a:rPr>
              <a:t>%</a:t>
            </a:r>
          </a:p>
        </p:txBody>
      </p:sp>
      <p:sp>
        <p:nvSpPr>
          <p:cNvPr id="13" name="Titel 2">
            <a:extLst>
              <a:ext uri="{FF2B5EF4-FFF2-40B4-BE49-F238E27FC236}">
                <a16:creationId xmlns:a16="http://schemas.microsoft.com/office/drawing/2014/main" id="{7723211E-BBBD-CE40-B1AD-11AA176A34B0}"/>
              </a:ext>
            </a:extLst>
          </p:cNvPr>
          <p:cNvSpPr txBox="1">
            <a:spLocks/>
          </p:cNvSpPr>
          <p:nvPr/>
        </p:nvSpPr>
        <p:spPr>
          <a:xfrm>
            <a:off x="565260" y="5525442"/>
            <a:ext cx="1932269" cy="416264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1600" kern="0" dirty="0" err="1">
                <a:solidFill>
                  <a:schemeClr val="bg1"/>
                </a:solidFill>
              </a:rPr>
              <a:t>Anlageresultate</a:t>
            </a:r>
            <a:endParaRPr lang="en-GB" sz="1600" kern="0" dirty="0">
              <a:solidFill>
                <a:schemeClr val="bg1"/>
              </a:solidFill>
            </a:endParaRPr>
          </a:p>
          <a:p>
            <a:endParaRPr lang="en-GB" sz="1500" kern="0" dirty="0">
              <a:solidFill>
                <a:schemeClr val="bg1"/>
              </a:solidFill>
            </a:endParaRPr>
          </a:p>
        </p:txBody>
      </p:sp>
      <p:sp>
        <p:nvSpPr>
          <p:cNvPr id="14" name="Titel 2">
            <a:extLst>
              <a:ext uri="{FF2B5EF4-FFF2-40B4-BE49-F238E27FC236}">
                <a16:creationId xmlns:a16="http://schemas.microsoft.com/office/drawing/2014/main" id="{7C3DC19C-27CC-8344-996F-87329416ECA3}"/>
              </a:ext>
            </a:extLst>
          </p:cNvPr>
          <p:cNvSpPr txBox="1">
            <a:spLocks/>
          </p:cNvSpPr>
          <p:nvPr/>
        </p:nvSpPr>
        <p:spPr>
          <a:xfrm>
            <a:off x="539860" y="5871659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300" kern="0" spc="-200" dirty="0">
                <a:solidFill>
                  <a:schemeClr val="bg1"/>
                </a:solidFill>
              </a:rPr>
              <a:t>-8,5</a:t>
            </a:r>
            <a:r>
              <a:rPr lang="en-GB" sz="2000" kern="0" spc="-200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15" name="Titel 2">
            <a:extLst>
              <a:ext uri="{FF2B5EF4-FFF2-40B4-BE49-F238E27FC236}">
                <a16:creationId xmlns:a16="http://schemas.microsoft.com/office/drawing/2014/main" id="{ED96C148-94F4-DD4B-902F-2A73508DA2C7}"/>
              </a:ext>
            </a:extLst>
          </p:cNvPr>
          <p:cNvSpPr txBox="1">
            <a:spLocks/>
          </p:cNvSpPr>
          <p:nvPr/>
        </p:nvSpPr>
        <p:spPr>
          <a:xfrm>
            <a:off x="5264724" y="6668942"/>
            <a:ext cx="2492817" cy="231297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GB" sz="3600" kern="0" spc="-200" dirty="0">
                <a:solidFill>
                  <a:schemeClr val="bg1"/>
                </a:solidFill>
              </a:rPr>
              <a:t>1</a:t>
            </a:r>
            <a:r>
              <a:rPr lang="en-GB" sz="2000" kern="0" spc="-200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16" name="Titel 2">
            <a:extLst>
              <a:ext uri="{FF2B5EF4-FFF2-40B4-BE49-F238E27FC236}">
                <a16:creationId xmlns:a16="http://schemas.microsoft.com/office/drawing/2014/main" id="{801F0BB4-0931-C148-9751-971128D6442E}"/>
              </a:ext>
            </a:extLst>
          </p:cNvPr>
          <p:cNvSpPr txBox="1">
            <a:spLocks/>
          </p:cNvSpPr>
          <p:nvPr/>
        </p:nvSpPr>
        <p:spPr>
          <a:xfrm>
            <a:off x="539860" y="6570485"/>
            <a:ext cx="1932269" cy="1077742"/>
          </a:xfrm>
          <a:prstGeom prst="rect">
            <a:avLst/>
          </a:prstGeom>
        </p:spPr>
        <p:txBody>
          <a:bodyPr lIns="0" tIns="0" rIns="0" bIns="0" anchor="b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CH" sz="1500" kern="0" dirty="0">
                <a:solidFill>
                  <a:schemeClr val="bg1"/>
                </a:solidFill>
              </a:rPr>
              <a:t>Verzinsung der Altersguthaben für aktive Mitglieder</a:t>
            </a:r>
            <a:r>
              <a:rPr lang="en-GB" sz="1500" kern="0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17" name="Titel 2">
            <a:extLst>
              <a:ext uri="{FF2B5EF4-FFF2-40B4-BE49-F238E27FC236}">
                <a16:creationId xmlns:a16="http://schemas.microsoft.com/office/drawing/2014/main" id="{72F3AA9D-61D4-B147-89AD-27F3B7B70E3C}"/>
              </a:ext>
            </a:extLst>
          </p:cNvPr>
          <p:cNvSpPr txBox="1">
            <a:spLocks/>
          </p:cNvSpPr>
          <p:nvPr/>
        </p:nvSpPr>
        <p:spPr>
          <a:xfrm>
            <a:off x="539860" y="7667080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300" kern="0" spc="-200" dirty="0">
                <a:solidFill>
                  <a:schemeClr val="bg1"/>
                </a:solidFill>
              </a:rPr>
              <a:t>1,5</a:t>
            </a:r>
            <a:r>
              <a:rPr lang="en-GB" sz="2000" kern="0" spc="-200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18" name="Titel 2">
            <a:extLst>
              <a:ext uri="{FF2B5EF4-FFF2-40B4-BE49-F238E27FC236}">
                <a16:creationId xmlns:a16="http://schemas.microsoft.com/office/drawing/2014/main" id="{28EBED6E-4B26-6740-BBFC-2449760255EE}"/>
              </a:ext>
            </a:extLst>
          </p:cNvPr>
          <p:cNvSpPr txBox="1">
            <a:spLocks/>
          </p:cNvSpPr>
          <p:nvPr/>
        </p:nvSpPr>
        <p:spPr>
          <a:xfrm>
            <a:off x="2815290" y="2442250"/>
            <a:ext cx="2352133" cy="1077742"/>
          </a:xfrm>
          <a:prstGeom prst="rect">
            <a:avLst/>
          </a:prstGeom>
        </p:spPr>
        <p:txBody>
          <a:bodyPr lIns="0" tIns="0" rIns="0" bIns="0" anchor="b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1500" kern="0" dirty="0" err="1">
                <a:solidFill>
                  <a:schemeClr val="bg1"/>
                </a:solidFill>
              </a:rPr>
              <a:t>Anzahl</a:t>
            </a:r>
            <a:r>
              <a:rPr lang="en-GB" sz="1500" kern="0" dirty="0">
                <a:solidFill>
                  <a:schemeClr val="bg1"/>
                </a:solidFill>
              </a:rPr>
              <a:t> </a:t>
            </a:r>
            <a:r>
              <a:rPr lang="en-GB" sz="1500" kern="0" dirty="0" err="1">
                <a:solidFill>
                  <a:schemeClr val="bg1"/>
                </a:solidFill>
              </a:rPr>
              <a:t>aktive</a:t>
            </a:r>
            <a:br>
              <a:rPr lang="en-GB" sz="1500" kern="0" dirty="0">
                <a:solidFill>
                  <a:schemeClr val="bg1"/>
                </a:solidFill>
              </a:rPr>
            </a:br>
            <a:r>
              <a:rPr lang="en-GB" sz="1500" kern="0" dirty="0" err="1">
                <a:solidFill>
                  <a:schemeClr val="bg1"/>
                </a:solidFill>
              </a:rPr>
              <a:t>Mitglieder</a:t>
            </a:r>
            <a:endParaRPr lang="en-GB" sz="1500" kern="0" dirty="0">
              <a:solidFill>
                <a:schemeClr val="bg1"/>
              </a:solidFill>
            </a:endParaRPr>
          </a:p>
        </p:txBody>
      </p:sp>
      <p:sp>
        <p:nvSpPr>
          <p:cNvPr id="19" name="Titel 2">
            <a:extLst>
              <a:ext uri="{FF2B5EF4-FFF2-40B4-BE49-F238E27FC236}">
                <a16:creationId xmlns:a16="http://schemas.microsoft.com/office/drawing/2014/main" id="{25EE9420-4EF7-E44A-AC60-5F095428833D}"/>
              </a:ext>
            </a:extLst>
          </p:cNvPr>
          <p:cNvSpPr txBox="1">
            <a:spLocks/>
          </p:cNvSpPr>
          <p:nvPr/>
        </p:nvSpPr>
        <p:spPr>
          <a:xfrm>
            <a:off x="2809375" y="3538845"/>
            <a:ext cx="2492817" cy="495006"/>
          </a:xfrm>
          <a:prstGeom prst="rect">
            <a:avLst/>
          </a:prstGeom>
        </p:spPr>
        <p:txBody>
          <a:bodyPr lIns="0" tIns="0" rIns="0" bIns="0"/>
          <a:lstStyle>
            <a:lvl1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9769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95387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493080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990773" algn="l" defTabSz="104204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300" kern="0" spc="-200" dirty="0">
                <a:solidFill>
                  <a:schemeClr val="bg1"/>
                </a:solidFill>
              </a:rPr>
              <a:t>3292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Landscape_Template">
  <a:themeElements>
    <a:clrScheme name="Syngenta 2007">
      <a:dk1>
        <a:srgbClr val="626469"/>
      </a:dk1>
      <a:lt1>
        <a:srgbClr val="FFFFFF"/>
      </a:lt1>
      <a:dk2>
        <a:srgbClr val="5F7800"/>
      </a:dk2>
      <a:lt2>
        <a:srgbClr val="FFB400"/>
      </a:lt2>
      <a:accent1>
        <a:srgbClr val="00A0BE"/>
      </a:accent1>
      <a:accent2>
        <a:srgbClr val="AAB400"/>
      </a:accent2>
      <a:accent3>
        <a:srgbClr val="EB8200"/>
      </a:accent3>
      <a:accent4>
        <a:srgbClr val="82C8DC"/>
      </a:accent4>
      <a:accent5>
        <a:srgbClr val="FFB400"/>
      </a:accent5>
      <a:accent6>
        <a:srgbClr val="5F7800"/>
      </a:accent6>
      <a:hlink>
        <a:srgbClr val="EB8200"/>
      </a:hlink>
      <a:folHlink>
        <a:srgbClr val="82C8DC"/>
      </a:folHlink>
    </a:clrScheme>
    <a:fontScheme name="Printout Syngenta 2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6350" cap="flat" cmpd="sng" algn="ctr">
          <a:solidFill>
            <a:schemeClr val="folHlink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ts val="60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normAutofit/>
      </a:bodyPr>
      <a:lstStyle>
        <a:defPPr>
          <a:spcBef>
            <a:spcPts val="0"/>
          </a:spcBef>
          <a:spcAft>
            <a:spcPts val="600"/>
          </a:spcAft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43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Landscape_Template</vt:lpstr>
      <vt:lpstr>Pensionskasse Syngenta  </vt:lpstr>
    </vt:vector>
  </TitlesOfParts>
  <Company>Syngenta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u144011</dc:creator>
  <cp:lastModifiedBy>Aebin Liliane CHBS</cp:lastModifiedBy>
  <cp:revision>21</cp:revision>
  <cp:lastPrinted>2023-06-22T07:55:52Z</cp:lastPrinted>
  <dcterms:created xsi:type="dcterms:W3CDTF">2010-09-17T08:33:38Z</dcterms:created>
  <dcterms:modified xsi:type="dcterms:W3CDTF">2023-06-22T09:27:45Z</dcterms:modified>
</cp:coreProperties>
</file>